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CF7DE9CF-4CE5-48E2-9843-D2532229ACE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8635BA28-E590-4A0D-BD68-5F1AC2D5B6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APUSH Writing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Objectives: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Courier New"/>
              </a:rPr>
              <a:t>Students will display proper APUSH essay analysis and writing techniques via group-based study sessions.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Courier New"/>
              </a:rPr>
              <a:t>Students will present well-written and coherent documentation proving their understanding of historically related topics within writing.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5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I:  Introduction </a:t>
            </a:r>
            <a:br>
              <a:rPr lang="en-US" dirty="0" smtClean="0"/>
            </a:br>
            <a:r>
              <a:rPr lang="en-US" dirty="0" smtClean="0"/>
              <a:t>(1 Point)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001000" cy="4237125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3-5 sentences with the final sentence being a strong thesis statement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dirty="0">
              <a:latin typeface="Times New Roman"/>
              <a:ea typeface="Calibri"/>
              <a:cs typeface="Courier New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Underline your thesis statement with 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ink.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endParaRPr lang="en-US" dirty="0">
              <a:latin typeface="Times New Roman"/>
              <a:ea typeface="Calibri"/>
              <a:cs typeface="Courier New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Thesis statement must include the sub-topics that you are going to discuss i.e. the major points of your essay. This must also be </a:t>
            </a:r>
            <a:r>
              <a:rPr lang="en-US" u="sng" dirty="0">
                <a:latin typeface="Times New Roman"/>
                <a:ea typeface="Calibri"/>
                <a:cs typeface="Courier New"/>
              </a:rPr>
              <a:t>underlined</a:t>
            </a:r>
            <a:r>
              <a:rPr lang="en-US" dirty="0">
                <a:latin typeface="Times New Roman"/>
                <a:ea typeface="Calibri"/>
                <a:cs typeface="Courier New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4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of the Essay</a:t>
            </a:r>
            <a:br>
              <a:rPr lang="en-US" dirty="0" smtClean="0"/>
            </a:br>
            <a:r>
              <a:rPr lang="en-US" dirty="0" smtClean="0"/>
              <a:t>(7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8388"/>
            <a:ext cx="8763000" cy="4514812"/>
          </a:xfrm>
        </p:spPr>
        <p:txBody>
          <a:bodyPr>
            <a:normAutofit fontScale="925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3 paragraphs with 5-7 sentences within each paragraph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dirty="0">
              <a:latin typeface="Times New Roman"/>
              <a:ea typeface="Calibri"/>
              <a:cs typeface="Courier New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Each paragraph must start with an opening sentence to include the sub-topic of discussion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dirty="0">
              <a:latin typeface="Times New Roman"/>
              <a:ea typeface="Calibri"/>
              <a:cs typeface="Courier New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Each paragraph must end with a transition sentence moving the reader from the idea you have just presented to the next idea you are about to write about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latin typeface="Times New Roman"/>
                <a:ea typeface="Calibri"/>
                <a:cs typeface="Courier New"/>
              </a:rPr>
              <a:t>Each paragraph must feature a minimum of 4-6 “hard facts”/content.</a:t>
            </a:r>
          </a:p>
          <a:p>
            <a:pPr marL="672084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latin typeface="Times New Roman"/>
                <a:ea typeface="Calibri"/>
                <a:cs typeface="Courier New"/>
              </a:rPr>
              <a:t>These can include people/dates/events/documents/battles etc.</a:t>
            </a:r>
            <a:endParaRPr lang="en-US" dirty="0">
              <a:latin typeface="Times New Roman"/>
              <a:ea typeface="Calibri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1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r>
              <a:rPr lang="en-US" dirty="0" smtClean="0"/>
              <a:t>(1 Point)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3-4 sentences concluding your 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essay.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dirty="0">
              <a:latin typeface="Times New Roman"/>
              <a:ea typeface="Calibri"/>
              <a:cs typeface="Courier New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Restate your thesis 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statement.</a:t>
            </a:r>
          </a:p>
          <a:p>
            <a:pPr marL="672084" lvl="1" indent="-34290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Calibri"/>
                <a:cs typeface="Courier New"/>
              </a:rPr>
              <a:t>Be </a:t>
            </a:r>
            <a:r>
              <a:rPr lang="en-US" dirty="0">
                <a:latin typeface="Times New Roman"/>
                <a:ea typeface="Calibri"/>
                <a:cs typeface="Courier New"/>
              </a:rPr>
              <a:t>sure to do this in a different structure than in your introduction.</a:t>
            </a:r>
          </a:p>
          <a:p>
            <a:pPr marL="1008126" lvl="2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dirty="0">
                <a:latin typeface="Times New Roman"/>
                <a:ea typeface="Calibri"/>
                <a:cs typeface="Courier New"/>
              </a:rPr>
              <a:t>Simply write your original thesis differently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.</a:t>
            </a:r>
          </a:p>
          <a:p>
            <a:pPr marL="1008126" lvl="2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endParaRPr lang="en-US" dirty="0">
              <a:latin typeface="Times New Roman"/>
              <a:ea typeface="Calibri"/>
              <a:cs typeface="Courier New"/>
            </a:endParaRPr>
          </a:p>
          <a:p>
            <a:pPr marL="413766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endParaRPr lang="en-US" dirty="0">
              <a:latin typeface="Times New Roman"/>
              <a:ea typeface="Calibri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3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DBQ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Use as many documents as possible!!!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Courier New"/>
              </a:rPr>
              <a:t>If there are 10 documents, try to use all ten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ea typeface="Calibri"/>
                <a:cs typeface="Courier New"/>
              </a:rPr>
              <a:t>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endParaRPr lang="en-US" sz="2400" dirty="0">
              <a:latin typeface="Times New Roman"/>
              <a:ea typeface="Calibri"/>
              <a:cs typeface="Courier New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While referencing a document cite it in this fashion:  (H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), </a:t>
            </a:r>
            <a:r>
              <a:rPr lang="en-US" dirty="0">
                <a:latin typeface="Times New Roman"/>
                <a:ea typeface="Calibri"/>
                <a:cs typeface="Courier New"/>
              </a:rPr>
              <a:t>(Document H</a:t>
            </a:r>
            <a:r>
              <a:rPr lang="en-US" dirty="0" smtClean="0">
                <a:latin typeface="Times New Roman"/>
                <a:ea typeface="Calibri"/>
                <a:cs typeface="Courier New"/>
              </a:rPr>
              <a:t>), </a:t>
            </a:r>
            <a:r>
              <a:rPr lang="en-US" dirty="0">
                <a:latin typeface="Times New Roman"/>
                <a:ea typeface="Calibri"/>
                <a:cs typeface="Courier New"/>
              </a:rPr>
              <a:t>or after the sentence you have just completed (Document H)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Courier New"/>
              </a:rPr>
              <a:t>NEVER SAY “As seen in Document H” (change as of 2011-12 AP Central</a:t>
            </a:r>
            <a:r>
              <a:rPr lang="en-US" sz="2400" dirty="0" smtClean="0">
                <a:latin typeface="Times New Roman"/>
                <a:ea typeface="Calibri"/>
                <a:cs typeface="Courier New"/>
              </a:rPr>
              <a:t>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endParaRPr lang="en-US" sz="2400" dirty="0">
              <a:latin typeface="Times New Roman"/>
              <a:ea typeface="Calibri"/>
              <a:cs typeface="Courier New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Courier New"/>
              </a:rPr>
              <a:t>Do not paraphrase the document, the reader already knows what it is displaying, simply reference the idea.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sz="2400" dirty="0">
                <a:latin typeface="Times New Roman"/>
                <a:ea typeface="Calibri"/>
                <a:cs typeface="Courier New"/>
              </a:rPr>
              <a:t>Use </a:t>
            </a:r>
            <a:r>
              <a:rPr lang="en-US" sz="2400" dirty="0" smtClean="0">
                <a:latin typeface="Times New Roman"/>
                <a:ea typeface="Calibri"/>
                <a:cs typeface="Courier New"/>
              </a:rPr>
              <a:t>APARTS to assist you with understanding how to use the documents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endParaRPr lang="en-US" sz="2400" dirty="0">
              <a:latin typeface="Times New Roman"/>
              <a:ea typeface="Calibri"/>
              <a:cs typeface="Courier New"/>
            </a:endParaRPr>
          </a:p>
          <a:p>
            <a:pPr marL="413766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sz="2600" dirty="0" smtClean="0">
                <a:latin typeface="Times New Roman"/>
                <a:ea typeface="Calibri"/>
                <a:cs typeface="Courier New"/>
              </a:rPr>
              <a:t>Treat a DBQ as an FRQ and simply infuse the provided documents.</a:t>
            </a:r>
            <a:endParaRPr lang="en-US" sz="2600" dirty="0">
              <a:latin typeface="Times New Roman"/>
              <a:ea typeface="Calibri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4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Never refer to yourself as the first person.</a:t>
            </a:r>
          </a:p>
          <a:p>
            <a:pPr lvl="1"/>
            <a:r>
              <a:rPr lang="en-US" dirty="0" smtClean="0"/>
              <a:t>NO “I believe that Jefferson was saying….</a:t>
            </a:r>
          </a:p>
          <a:p>
            <a:pPr lvl="1"/>
            <a:r>
              <a:rPr lang="en-US" dirty="0" smtClean="0"/>
              <a:t>YES “It can be understood”</a:t>
            </a:r>
          </a:p>
          <a:p>
            <a:pPr lvl="1"/>
            <a:r>
              <a:rPr lang="en-US" dirty="0" smtClean="0"/>
              <a:t>YES “One can develop a level of understanding about”</a:t>
            </a:r>
          </a:p>
          <a:p>
            <a:pPr lvl="1"/>
            <a:endParaRPr lang="en-US" dirty="0"/>
          </a:p>
          <a:p>
            <a:r>
              <a:rPr lang="en-US" dirty="0" smtClean="0"/>
              <a:t>Cut the fluff…</a:t>
            </a:r>
          </a:p>
          <a:p>
            <a:pPr lvl="1"/>
            <a:r>
              <a:rPr lang="en-US" dirty="0" smtClean="0"/>
              <a:t>Do not reference events that are in the distant future and report on them.</a:t>
            </a:r>
          </a:p>
          <a:p>
            <a:pPr lvl="1"/>
            <a:r>
              <a:rPr lang="en-US" dirty="0" smtClean="0"/>
              <a:t>You CAN however, include a portion discussing that the reported event will:</a:t>
            </a:r>
          </a:p>
          <a:p>
            <a:pPr lvl="2"/>
            <a:r>
              <a:rPr lang="en-US" dirty="0" smtClean="0"/>
              <a:t> “…lead to further conflict as seen with the American Revolutionary War.”</a:t>
            </a:r>
          </a:p>
          <a:p>
            <a:pPr lvl="2"/>
            <a:endParaRPr lang="en-US" dirty="0"/>
          </a:p>
          <a:p>
            <a:r>
              <a:rPr lang="en-US" dirty="0" smtClean="0"/>
              <a:t>All information can be found within your notes.</a:t>
            </a:r>
          </a:p>
          <a:p>
            <a:pPr lvl="1"/>
            <a:r>
              <a:rPr lang="en-US" dirty="0" smtClean="0"/>
              <a:t>I highly advise that you are making AP Outlines: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dirty="0" smtClean="0"/>
              <a:t>Opening paragraph, bulleted body, conclusion.</a:t>
            </a:r>
          </a:p>
          <a:p>
            <a:pPr lvl="1"/>
            <a:r>
              <a:rPr lang="en-US" dirty="0" smtClean="0"/>
              <a:t>Additional information can be found within the chapter vocabulary.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Section I</a:t>
            </a:r>
          </a:p>
          <a:p>
            <a:pPr lvl="1"/>
            <a:r>
              <a:rPr lang="en-US" dirty="0" smtClean="0"/>
              <a:t>3-5 </a:t>
            </a:r>
            <a:r>
              <a:rPr lang="en-US" dirty="0"/>
              <a:t>sentences with the final sentence being a strong thesis statement.</a:t>
            </a:r>
          </a:p>
          <a:p>
            <a:pPr lvl="1"/>
            <a:r>
              <a:rPr lang="en-US" dirty="0" smtClean="0"/>
              <a:t>Underline </a:t>
            </a:r>
            <a:r>
              <a:rPr lang="en-US" dirty="0"/>
              <a:t>your thesis statement with ink.</a:t>
            </a:r>
          </a:p>
          <a:p>
            <a:pPr lvl="1"/>
            <a:r>
              <a:rPr lang="en-US" dirty="0" smtClean="0"/>
              <a:t>Thesis </a:t>
            </a:r>
            <a:r>
              <a:rPr lang="en-US" dirty="0"/>
              <a:t>statement must include the sub-topics that you are going to discuss i.e. the major points of your essay. This must also be underlined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Section II</a:t>
            </a:r>
          </a:p>
          <a:p>
            <a:pPr lvl="1"/>
            <a:r>
              <a:rPr lang="en-US" dirty="0"/>
              <a:t>3 paragraphs with 5-7 sentences within each paragraph.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paragraph must start with an opening sentence to include the sub-topic of discussion.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paragraph must end with a transition sentence moving the reader from the idea you have just presented to the next idea you are about to write about.</a:t>
            </a:r>
          </a:p>
          <a:p>
            <a:pPr lvl="1"/>
            <a:r>
              <a:rPr lang="en-US" dirty="0"/>
              <a:t>Each paragraph must feature a minimum of 4-6 “hard facts”/content.</a:t>
            </a:r>
          </a:p>
          <a:p>
            <a:pPr lvl="1"/>
            <a:r>
              <a:rPr lang="en-US" dirty="0"/>
              <a:t>These can include people/dates/events/documents/battles </a:t>
            </a:r>
            <a:r>
              <a:rPr lang="en-US"/>
              <a:t>etc</a:t>
            </a:r>
            <a:r>
              <a:rPr lang="en-US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Section III</a:t>
            </a:r>
          </a:p>
          <a:p>
            <a:pPr lvl="1"/>
            <a:r>
              <a:rPr lang="en-US" dirty="0"/>
              <a:t>3-4 sentences concluding your essay.</a:t>
            </a:r>
          </a:p>
          <a:p>
            <a:pPr lvl="1"/>
            <a:r>
              <a:rPr lang="en-US" dirty="0" smtClean="0"/>
              <a:t>Restate </a:t>
            </a:r>
            <a:r>
              <a:rPr lang="en-US" dirty="0"/>
              <a:t>your thesis statement.</a:t>
            </a:r>
          </a:p>
          <a:p>
            <a:pPr lvl="1"/>
            <a:r>
              <a:rPr lang="en-US" dirty="0"/>
              <a:t>Be sure to do this in a different structure than in your introduction.</a:t>
            </a:r>
          </a:p>
          <a:p>
            <a:pPr lvl="1"/>
            <a:r>
              <a:rPr lang="en-US" dirty="0"/>
              <a:t>Simply write your original thesis differently.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26</TotalTime>
  <Words>587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Bradley Hand ITC TT-Bold</vt:lpstr>
      <vt:lpstr>Calibri</vt:lpstr>
      <vt:lpstr>Cambria</vt:lpstr>
      <vt:lpstr>Courier New</vt:lpstr>
      <vt:lpstr>Rage Italic</vt:lpstr>
      <vt:lpstr>Symbol</vt:lpstr>
      <vt:lpstr>Times New Roman</vt:lpstr>
      <vt:lpstr>Sketchbook</vt:lpstr>
      <vt:lpstr>APUSH Writing Lab</vt:lpstr>
      <vt:lpstr>Section I:  Introduction  (1 Point)</vt:lpstr>
      <vt:lpstr>Body of the Essay (7 Points)</vt:lpstr>
      <vt:lpstr>Conclusion (1 Point)</vt:lpstr>
      <vt:lpstr>DBQ Specifics</vt:lpstr>
      <vt:lpstr>Advice </vt:lpstr>
      <vt:lpstr>PowerPoint Presentation</vt:lpstr>
    </vt:vector>
  </TitlesOfParts>
  <Company>Clinton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Writing Lab</dc:title>
  <dc:creator>tyler george</dc:creator>
  <cp:lastModifiedBy>tyler george</cp:lastModifiedBy>
  <cp:revision>4</cp:revision>
  <dcterms:created xsi:type="dcterms:W3CDTF">2012-09-26T11:17:16Z</dcterms:created>
  <dcterms:modified xsi:type="dcterms:W3CDTF">2013-08-21T13:45:42Z</dcterms:modified>
</cp:coreProperties>
</file>